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2"/>
  </p:notesMasterIdLst>
  <p:sldIdLst>
    <p:sldId id="256" r:id="rId2"/>
    <p:sldId id="261" r:id="rId3"/>
    <p:sldId id="285" r:id="rId4"/>
    <p:sldId id="286" r:id="rId5"/>
    <p:sldId id="288" r:id="rId6"/>
    <p:sldId id="290" r:id="rId7"/>
    <p:sldId id="283" r:id="rId8"/>
    <p:sldId id="284" r:id="rId9"/>
    <p:sldId id="289" r:id="rId10"/>
    <p:sldId id="291" r:id="rId11"/>
  </p:sldIdLst>
  <p:sldSz cx="9144000" cy="5143500" type="screen16x9"/>
  <p:notesSz cx="6858000" cy="9144000"/>
  <p:embeddedFontLst>
    <p:embeddedFont>
      <p:font typeface="Titillium Web" panose="020B0604020202020204" charset="0"/>
      <p:regular r:id="rId13"/>
      <p:bold r:id="rId14"/>
      <p:italic r:id="rId15"/>
      <p:boldItalic r:id="rId16"/>
    </p:embeddedFont>
    <p:embeddedFont>
      <p:font typeface="Titillium Web ExtraLight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2F5FC3-4E34-4D44-8E99-D70D3A001B7D}">
  <a:tblStyle styleId="{A12F5FC3-4E34-4D44-8E99-D70D3A001B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6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0443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345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4954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2600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1314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716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2476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1788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3" name="Google Shape;13;p2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47" name="Google Shape;47;p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2"/>
          <p:cNvSpPr/>
          <p:nvPr/>
        </p:nvSpPr>
        <p:spPr>
          <a:xfrm>
            <a:off x="0" y="2229988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5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6" name="Google Shape;226;p5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227" name="Google Shape;227;p5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5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261" name="Google Shape;261;p5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5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5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9" name="Google Shape;329;p5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7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" name="Google Shape;337;p7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338" name="Google Shape;338;p7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" name="Google Shape;371;p7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372" name="Google Shape;372;p7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7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7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7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7"/>
          <p:cNvSpPr txBox="1">
            <a:spLocks noGrp="1"/>
          </p:cNvSpPr>
          <p:nvPr>
            <p:ph type="body" idx="1"/>
          </p:nvPr>
        </p:nvSpPr>
        <p:spPr>
          <a:xfrm>
            <a:off x="739675" y="1218009"/>
            <a:ext cx="3730800" cy="28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41" name="Google Shape;441;p7"/>
          <p:cNvSpPr txBox="1">
            <a:spLocks noGrp="1"/>
          </p:cNvSpPr>
          <p:nvPr>
            <p:ph type="body" idx="2"/>
          </p:nvPr>
        </p:nvSpPr>
        <p:spPr>
          <a:xfrm>
            <a:off x="4694997" y="1218009"/>
            <a:ext cx="3730800" cy="28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42" name="Google Shape;442;p7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6557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l" t="t" r="r" b="b"/>
            <a:pathLst>
              <a:path w="285750" h="160734" extrusionOk="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5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Exploring factors to increase sales 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CFC98C-1C19-4C40-986F-E764EB3F4020}"/>
              </a:ext>
            </a:extLst>
          </p:cNvPr>
          <p:cNvSpPr txBox="1"/>
          <p:nvPr/>
        </p:nvSpPr>
        <p:spPr>
          <a:xfrm>
            <a:off x="1722328" y="3682653"/>
            <a:ext cx="46346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09/16/2019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Yeonjoo Smith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CE4B26-F804-4C3F-A306-5A470A6BF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485" y="360560"/>
            <a:ext cx="5549029" cy="455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78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Motivation: Total Revenue Change Over Years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90408" y="1228202"/>
            <a:ext cx="7686000" cy="13435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Finding factors that affect total revenue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Total spending per order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Quantity per order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Customer retention rate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Orders per client in a year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Suggestion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Discounts</a:t>
            </a:r>
            <a:endParaRPr dirty="0"/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DDCE28-7DAA-4CE6-8FE7-E9FFC7775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812" y="1899975"/>
            <a:ext cx="3960538" cy="27158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Total Spending per Order:</a:t>
            </a:r>
            <a:br>
              <a:rPr lang="en-US" dirty="0"/>
            </a:br>
            <a:r>
              <a:rPr lang="en-US" dirty="0"/>
              <a:t>Do customers spend more/less per order?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90408" y="1228202"/>
            <a:ext cx="4556748" cy="13435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Average spending per each order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In 2012:$1862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In 2013:$1707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In 2014:$1740</a:t>
            </a:r>
          </a:p>
          <a:p>
            <a:r>
              <a:rPr lang="en-US" dirty="0"/>
              <a:t>ANOVA testing result</a:t>
            </a:r>
          </a:p>
          <a:p>
            <a:pPr lvl="1"/>
            <a:r>
              <a:rPr lang="en-US" dirty="0"/>
              <a:t>Not significant</a:t>
            </a:r>
          </a:p>
          <a:p>
            <a:r>
              <a:rPr lang="en-US" b="1" u="sng" dirty="0"/>
              <a:t>Amount of spending per order stayed consistent!</a:t>
            </a:r>
          </a:p>
          <a:p>
            <a:pPr marL="7620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0A2FB1-8063-46D4-8288-B3F36CBA7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763" y="1899976"/>
            <a:ext cx="4906512" cy="273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644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Quantity per Order: Do customers order more/less quantity of a product per order?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90408" y="1228202"/>
            <a:ext cx="4556748" cy="13435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Average quantity per each order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In 2012: 23.66 units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In 2013: 24.07 units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In 2014:23.5 units</a:t>
            </a:r>
          </a:p>
          <a:p>
            <a:r>
              <a:rPr lang="en-US" dirty="0"/>
              <a:t>ANOVA testing result</a:t>
            </a:r>
          </a:p>
          <a:p>
            <a:pPr lvl="1"/>
            <a:r>
              <a:rPr lang="en-US" dirty="0"/>
              <a:t>Not significant</a:t>
            </a:r>
          </a:p>
          <a:p>
            <a:r>
              <a:rPr lang="en-US" b="1" u="sng" dirty="0"/>
              <a:t>Amount of quantity per order stayed consistent!</a:t>
            </a:r>
          </a:p>
          <a:p>
            <a:pPr marL="7620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58AA36-29DF-4896-94F0-8AEE7346B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063" y="1258650"/>
            <a:ext cx="4835047" cy="301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607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815;p20">
            <a:extLst>
              <a:ext uri="{FF2B5EF4-FFF2-40B4-BE49-F238E27FC236}">
                <a16:creationId xmlns:a16="http://schemas.microsoft.com/office/drawing/2014/main" id="{04CC7F69-DD2A-4A86-BAAC-E349C1A0E27F}"/>
              </a:ext>
            </a:extLst>
          </p:cNvPr>
          <p:cNvSpPr txBox="1">
            <a:spLocks/>
          </p:cNvSpPr>
          <p:nvPr/>
        </p:nvSpPr>
        <p:spPr>
          <a:xfrm>
            <a:off x="3650616" y="1017347"/>
            <a:ext cx="3796835" cy="968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buNone/>
            </a:pPr>
            <a:r>
              <a:rPr lang="en-US" dirty="0"/>
              <a:t>Answer for rapid revenue increase in 2013!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76200" indent="0">
              <a:buFont typeface="Titillium Web"/>
              <a:buNone/>
            </a:pPr>
            <a:endParaRPr lang="en-US" dirty="0"/>
          </a:p>
          <a:p>
            <a:pPr marL="76200" indent="0">
              <a:buFont typeface="Titillium Web"/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New Customers and Retention Rate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90408" y="1228202"/>
            <a:ext cx="3869755" cy="13435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customers: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In 2013: 19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In 2014:13</a:t>
            </a:r>
          </a:p>
          <a:p>
            <a:r>
              <a:rPr lang="en-US" dirty="0"/>
              <a:t>Retention rate:</a:t>
            </a:r>
          </a:p>
          <a:p>
            <a:pPr lvl="1"/>
            <a:r>
              <a:rPr lang="en-US" dirty="0"/>
              <a:t>In 2013:98%</a:t>
            </a:r>
          </a:p>
          <a:p>
            <a:pPr lvl="1"/>
            <a:r>
              <a:rPr lang="en-US" dirty="0"/>
              <a:t>In 2014: 100%</a:t>
            </a:r>
          </a:p>
          <a:p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cxnSp>
        <p:nvCxnSpPr>
          <p:cNvPr id="5" name="Connector: Curved 4">
            <a:extLst>
              <a:ext uri="{FF2B5EF4-FFF2-40B4-BE49-F238E27FC236}">
                <a16:creationId xmlns:a16="http://schemas.microsoft.com/office/drawing/2014/main" id="{D0726A0F-6FAD-4C10-BB2A-173FA014F7D7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61947" y="1496859"/>
            <a:ext cx="933021" cy="488515"/>
          </a:xfrm>
          <a:prstGeom prst="curvedConnector3">
            <a:avLst/>
          </a:prstGeom>
          <a:ln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4FADC9D4-B08D-4F3D-93CB-A5FF2186C50F}"/>
              </a:ext>
            </a:extLst>
          </p:cNvPr>
          <p:cNvCxnSpPr>
            <a:cxnSpLocks/>
          </p:cNvCxnSpPr>
          <p:nvPr/>
        </p:nvCxnSpPr>
        <p:spPr>
          <a:xfrm rot="10800000" flipV="1">
            <a:off x="2952133" y="3102279"/>
            <a:ext cx="933021" cy="488515"/>
          </a:xfrm>
          <a:prstGeom prst="curvedConnector3">
            <a:avLst/>
          </a:prstGeom>
          <a:ln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Google Shape;815;p20">
            <a:extLst>
              <a:ext uri="{FF2B5EF4-FFF2-40B4-BE49-F238E27FC236}">
                <a16:creationId xmlns:a16="http://schemas.microsoft.com/office/drawing/2014/main" id="{2D0C7468-189C-4BF1-B938-09DE47E27416}"/>
              </a:ext>
            </a:extLst>
          </p:cNvPr>
          <p:cNvSpPr txBox="1">
            <a:spLocks/>
          </p:cNvSpPr>
          <p:nvPr/>
        </p:nvSpPr>
        <p:spPr>
          <a:xfrm>
            <a:off x="3885155" y="2616084"/>
            <a:ext cx="4494758" cy="1198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buNone/>
            </a:pPr>
            <a:r>
              <a:rPr lang="en-US" dirty="0"/>
              <a:t>AWESOME!</a:t>
            </a:r>
          </a:p>
          <a:p>
            <a:pPr marL="0" indent="0">
              <a:buNone/>
            </a:pPr>
            <a:r>
              <a:rPr lang="en-US" dirty="0"/>
              <a:t>But… What about the decrease in  revenue for 2014?</a:t>
            </a:r>
          </a:p>
          <a:p>
            <a:pPr marL="76200" indent="0">
              <a:buFont typeface="Titillium Web"/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555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Frequency of Orders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90408" y="1228202"/>
            <a:ext cx="3869755" cy="13435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Average orders per client in a year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In 2012:1.73 times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In 2013: 4.69 times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In 2014:3.33 times</a:t>
            </a:r>
          </a:p>
          <a:p>
            <a:r>
              <a:rPr lang="en-US" dirty="0"/>
              <a:t>ANOVA test </a:t>
            </a:r>
          </a:p>
          <a:p>
            <a:pPr lvl="1"/>
            <a:r>
              <a:rPr lang="en-US" dirty="0"/>
              <a:t>SIGNIFICANT!!</a:t>
            </a:r>
          </a:p>
          <a:p>
            <a:r>
              <a:rPr lang="en-US" b="1" u="sng" dirty="0"/>
              <a:t>The order frequency has changed!</a:t>
            </a:r>
          </a:p>
          <a:p>
            <a:pPr marL="7620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58AA36-29DF-4896-94F0-8AEE7346B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063" y="175149"/>
            <a:ext cx="4835047" cy="3018988"/>
          </a:xfrm>
          <a:prstGeom prst="rect">
            <a:avLst/>
          </a:prstGeom>
        </p:spPr>
      </p:pic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256D5545-7F62-4CE5-B680-4BBEACD5CAF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57183" y="3613472"/>
            <a:ext cx="1227551" cy="715026"/>
          </a:xfrm>
          <a:prstGeom prst="curvedConnector3">
            <a:avLst>
              <a:gd name="adj1" fmla="val 100000"/>
            </a:avLst>
          </a:prstGeom>
          <a:ln>
            <a:solidFill>
              <a:schemeClr val="bg1"/>
            </a:solidFill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Google Shape;815;p20">
            <a:extLst>
              <a:ext uri="{FF2B5EF4-FFF2-40B4-BE49-F238E27FC236}">
                <a16:creationId xmlns:a16="http://schemas.microsoft.com/office/drawing/2014/main" id="{E003A78E-EBC6-4CB5-939C-DB45AEA717AF}"/>
              </a:ext>
            </a:extLst>
          </p:cNvPr>
          <p:cNvSpPr txBox="1">
            <a:spLocks/>
          </p:cNvSpPr>
          <p:nvPr/>
        </p:nvSpPr>
        <p:spPr>
          <a:xfrm>
            <a:off x="4684734" y="3125028"/>
            <a:ext cx="4253780" cy="1118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US" dirty="0"/>
              <a:t>To Check the change from 2013 to 2014:</a:t>
            </a:r>
          </a:p>
          <a:p>
            <a:pPr lvl="1"/>
            <a:r>
              <a:rPr lang="en-US" dirty="0"/>
              <a:t>Welch’s t-test</a:t>
            </a:r>
          </a:p>
          <a:p>
            <a:pPr lvl="1"/>
            <a:r>
              <a:rPr lang="en-US" b="1" u="sng" dirty="0"/>
              <a:t>Customers shopped less frequently in 2014!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marL="76200" indent="0">
              <a:buFont typeface="Titillium Web"/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grpSp>
        <p:nvGrpSpPr>
          <p:cNvPr id="18" name="Google Shape;1400;p40">
            <a:extLst>
              <a:ext uri="{FF2B5EF4-FFF2-40B4-BE49-F238E27FC236}">
                <a16:creationId xmlns:a16="http://schemas.microsoft.com/office/drawing/2014/main" id="{CC6D3A53-AB70-4DC9-BDAD-97F4979D65F6}"/>
              </a:ext>
            </a:extLst>
          </p:cNvPr>
          <p:cNvGrpSpPr/>
          <p:nvPr/>
        </p:nvGrpSpPr>
        <p:grpSpPr>
          <a:xfrm>
            <a:off x="5004149" y="4253326"/>
            <a:ext cx="504742" cy="715025"/>
            <a:chOff x="6718575" y="2318625"/>
            <a:chExt cx="256950" cy="407375"/>
          </a:xfrm>
          <a:solidFill>
            <a:srgbClr val="FFFF00"/>
          </a:solidFill>
        </p:grpSpPr>
        <p:sp>
          <p:nvSpPr>
            <p:cNvPr id="19" name="Google Shape;1401;p40">
              <a:extLst>
                <a:ext uri="{FF2B5EF4-FFF2-40B4-BE49-F238E27FC236}">
                  <a16:creationId xmlns:a16="http://schemas.microsoft.com/office/drawing/2014/main" id="{21921E11-AAA6-4899-B034-EC05027C4849}"/>
                </a:ext>
              </a:extLst>
            </p:cNvPr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02;p40">
              <a:extLst>
                <a:ext uri="{FF2B5EF4-FFF2-40B4-BE49-F238E27FC236}">
                  <a16:creationId xmlns:a16="http://schemas.microsoft.com/office/drawing/2014/main" id="{6D1CC65C-80B4-43C7-8588-A483C0EFE8D9}"/>
                </a:ext>
              </a:extLst>
            </p:cNvPr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03;p40">
              <a:extLst>
                <a:ext uri="{FF2B5EF4-FFF2-40B4-BE49-F238E27FC236}">
                  <a16:creationId xmlns:a16="http://schemas.microsoft.com/office/drawing/2014/main" id="{B59B2DE7-8C7B-4CB7-8EBD-84F6216B31C6}"/>
                </a:ext>
              </a:extLst>
            </p:cNvPr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04;p40">
              <a:extLst>
                <a:ext uri="{FF2B5EF4-FFF2-40B4-BE49-F238E27FC236}">
                  <a16:creationId xmlns:a16="http://schemas.microsoft.com/office/drawing/2014/main" id="{4803BA42-9E02-4B82-9647-1FCD765538E5}"/>
                </a:ext>
              </a:extLst>
            </p:cNvPr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05;p40">
              <a:extLst>
                <a:ext uri="{FF2B5EF4-FFF2-40B4-BE49-F238E27FC236}">
                  <a16:creationId xmlns:a16="http://schemas.microsoft.com/office/drawing/2014/main" id="{A8785EF9-88AC-4F21-93FD-EB2CE0011238}"/>
                </a:ext>
              </a:extLst>
            </p:cNvPr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06;p40">
              <a:extLst>
                <a:ext uri="{FF2B5EF4-FFF2-40B4-BE49-F238E27FC236}">
                  <a16:creationId xmlns:a16="http://schemas.microsoft.com/office/drawing/2014/main" id="{A8C1A5C2-E624-4F17-BDB1-D40293C4DEFF}"/>
                </a:ext>
              </a:extLst>
            </p:cNvPr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07;p40">
              <a:extLst>
                <a:ext uri="{FF2B5EF4-FFF2-40B4-BE49-F238E27FC236}">
                  <a16:creationId xmlns:a16="http://schemas.microsoft.com/office/drawing/2014/main" id="{B43DD8DC-ABB2-4D6F-9116-03D07AD070B8}"/>
                </a:ext>
              </a:extLst>
            </p:cNvPr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08;p40">
              <a:extLst>
                <a:ext uri="{FF2B5EF4-FFF2-40B4-BE49-F238E27FC236}">
                  <a16:creationId xmlns:a16="http://schemas.microsoft.com/office/drawing/2014/main" id="{FDBFA403-B414-49DF-9E9A-942793204550}"/>
                </a:ext>
              </a:extLst>
            </p:cNvPr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grp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76043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150311" y="267738"/>
            <a:ext cx="5874067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 discounts make people buy more in general?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68893" y="1077021"/>
            <a:ext cx="4722312" cy="32569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/>
              <a:t>Average quantity per order: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0%:21.72 units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5% :28 units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15%:28.38 units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/>
              <a:t>25%28.24 units</a:t>
            </a:r>
          </a:p>
          <a:p>
            <a:r>
              <a:rPr lang="en-US" dirty="0"/>
              <a:t>ANOVA test </a:t>
            </a:r>
          </a:p>
          <a:p>
            <a:pPr lvl="1"/>
            <a:r>
              <a:rPr lang="en-US" dirty="0"/>
              <a:t>SIGNIFICANT !!</a:t>
            </a:r>
          </a:p>
          <a:p>
            <a:r>
              <a:rPr lang="en-US" b="1" u="sng" dirty="0"/>
              <a:t>The quantity per order increase with ANY discount!!</a:t>
            </a:r>
          </a:p>
          <a:p>
            <a:pPr lvl="1"/>
            <a:endParaRPr lang="en-US" dirty="0"/>
          </a:p>
          <a:p>
            <a:endParaRPr lang="en-US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3869BC-E117-4371-B41C-3A1738C07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008" y="696437"/>
            <a:ext cx="4697122" cy="2289566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5DCE89EA-07E5-49FD-8C82-1695BA660C2A}"/>
              </a:ext>
            </a:extLst>
          </p:cNvPr>
          <p:cNvGrpSpPr/>
          <p:nvPr/>
        </p:nvGrpSpPr>
        <p:grpSpPr>
          <a:xfrm>
            <a:off x="5334338" y="3085526"/>
            <a:ext cx="3252237" cy="1974415"/>
            <a:chOff x="5710136" y="3075139"/>
            <a:chExt cx="3252237" cy="197441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708FAA1-3633-4AC8-92A0-EBA735ED6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10136" y="3075139"/>
              <a:ext cx="3155139" cy="1974415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F51B51F-47A4-4CB9-B6F0-B06F59470FC8}"/>
                </a:ext>
              </a:extLst>
            </p:cNvPr>
            <p:cNvCxnSpPr>
              <a:cxnSpLocks/>
            </p:cNvCxnSpPr>
            <p:nvPr/>
          </p:nvCxnSpPr>
          <p:spPr>
            <a:xfrm>
              <a:off x="5835535" y="3407079"/>
              <a:ext cx="3126838" cy="0"/>
            </a:xfrm>
            <a:prstGeom prst="line">
              <a:avLst/>
            </a:prstGeom>
            <a:ln w="31750" cap="flat" cmpd="sng" algn="ctr">
              <a:solidFill>
                <a:schemeClr val="accent6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F1ADEF8-AB3D-42BC-A154-D7D545026814}"/>
              </a:ext>
            </a:extLst>
          </p:cNvPr>
          <p:cNvGrpSpPr/>
          <p:nvPr/>
        </p:nvGrpSpPr>
        <p:grpSpPr>
          <a:xfrm>
            <a:off x="3181129" y="3089649"/>
            <a:ext cx="1484442" cy="1133757"/>
            <a:chOff x="3306764" y="2864020"/>
            <a:chExt cx="1484442" cy="1133757"/>
          </a:xfrm>
        </p:grpSpPr>
        <p:sp>
          <p:nvSpPr>
            <p:cNvPr id="12" name="Speech Bubble: Rectangle 11">
              <a:extLst>
                <a:ext uri="{FF2B5EF4-FFF2-40B4-BE49-F238E27FC236}">
                  <a16:creationId xmlns:a16="http://schemas.microsoft.com/office/drawing/2014/main" id="{0CAD0BCB-0DFC-4D04-BD72-DCB8C3C0EDAE}"/>
                </a:ext>
              </a:extLst>
            </p:cNvPr>
            <p:cNvSpPr/>
            <p:nvPr/>
          </p:nvSpPr>
          <p:spPr>
            <a:xfrm>
              <a:off x="3306871" y="2864020"/>
              <a:ext cx="1459261" cy="1133757"/>
            </a:xfrm>
            <a:prstGeom prst="wedgeRectCallout">
              <a:avLst>
                <a:gd name="adj1" fmla="val 106493"/>
                <a:gd name="adj2" fmla="val -19480"/>
              </a:avLst>
            </a:prstGeom>
            <a:ln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224E4FF-87E3-440F-A779-CEE4C3BD53C8}"/>
                </a:ext>
              </a:extLst>
            </p:cNvPr>
            <p:cNvSpPr txBox="1"/>
            <p:nvPr/>
          </p:nvSpPr>
          <p:spPr>
            <a:xfrm>
              <a:off x="3306764" y="2965559"/>
              <a:ext cx="1484442" cy="932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</a:rPr>
                <a:t>14% would order 6 more!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9230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02546" y="262025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Summary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506865" y="1055170"/>
            <a:ext cx="4038681" cy="37047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Total revenue increase in 2013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Increase of new customers in 2013</a:t>
            </a:r>
          </a:p>
          <a:p>
            <a:r>
              <a:rPr lang="en-US" dirty="0"/>
              <a:t>Total revenue decrease in 2014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Insignificant: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/>
              <a:t>Total spending per order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/>
              <a:t>Quantity per order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/>
              <a:t>100% retention rate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/>
              <a:t>Significant: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b="1" dirty="0"/>
              <a:t>Frequency of orders per customer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8F9A19-B8A1-4E59-B489-14563A71A9C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Suggestion: Discount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Quantity in a order increase with discounts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Give 5% discount</a:t>
            </a:r>
          </a:p>
          <a:p>
            <a:pPr marL="76200" lvl="0" indent="0">
              <a:buSzPts val="2400"/>
              <a:buNone/>
            </a:pPr>
            <a:endParaRPr lang="en-US" dirty="0"/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5A71D7-71A6-41CC-9DED-36D99B89E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6834" y="2789009"/>
            <a:ext cx="3261261" cy="1552360"/>
          </a:xfrm>
          <a:prstGeom prst="rect">
            <a:avLst/>
          </a:prstGeom>
        </p:spPr>
      </p:pic>
      <p:grpSp>
        <p:nvGrpSpPr>
          <p:cNvPr id="10" name="Google Shape;1153;p40">
            <a:extLst>
              <a:ext uri="{FF2B5EF4-FFF2-40B4-BE49-F238E27FC236}">
                <a16:creationId xmlns:a16="http://schemas.microsoft.com/office/drawing/2014/main" id="{8EAA5033-AD23-4891-91F6-E71A995A04E1}"/>
              </a:ext>
            </a:extLst>
          </p:cNvPr>
          <p:cNvGrpSpPr/>
          <p:nvPr/>
        </p:nvGrpSpPr>
        <p:grpSpPr>
          <a:xfrm>
            <a:off x="4139705" y="3720202"/>
            <a:ext cx="320378" cy="320378"/>
            <a:chOff x="1278900" y="2333250"/>
            <a:chExt cx="381175" cy="381175"/>
          </a:xfrm>
        </p:grpSpPr>
        <p:sp>
          <p:nvSpPr>
            <p:cNvPr id="11" name="Google Shape;1154;p40">
              <a:extLst>
                <a:ext uri="{FF2B5EF4-FFF2-40B4-BE49-F238E27FC236}">
                  <a16:creationId xmlns:a16="http://schemas.microsoft.com/office/drawing/2014/main" id="{7B725051-6150-4F0C-A33F-5A31E7AE3591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55;p40">
              <a:extLst>
                <a:ext uri="{FF2B5EF4-FFF2-40B4-BE49-F238E27FC236}">
                  <a16:creationId xmlns:a16="http://schemas.microsoft.com/office/drawing/2014/main" id="{59868A10-04B5-469E-ABDC-D1D4DD8208E5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56;p40">
              <a:extLst>
                <a:ext uri="{FF2B5EF4-FFF2-40B4-BE49-F238E27FC236}">
                  <a16:creationId xmlns:a16="http://schemas.microsoft.com/office/drawing/2014/main" id="{B42FBABE-7883-4268-8105-597D7D99A60C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57;p40">
              <a:extLst>
                <a:ext uri="{FF2B5EF4-FFF2-40B4-BE49-F238E27FC236}">
                  <a16:creationId xmlns:a16="http://schemas.microsoft.com/office/drawing/2014/main" id="{F6812078-2B64-4DE9-9386-8D360CC118D9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178;p40">
            <a:extLst>
              <a:ext uri="{FF2B5EF4-FFF2-40B4-BE49-F238E27FC236}">
                <a16:creationId xmlns:a16="http://schemas.microsoft.com/office/drawing/2014/main" id="{1CC31558-61C0-45BC-91FC-53F0868F58CE}"/>
              </a:ext>
            </a:extLst>
          </p:cNvPr>
          <p:cNvGrpSpPr/>
          <p:nvPr/>
        </p:nvGrpSpPr>
        <p:grpSpPr>
          <a:xfrm>
            <a:off x="2510306" y="1848308"/>
            <a:ext cx="345971" cy="325505"/>
            <a:chOff x="5972700" y="2330200"/>
            <a:chExt cx="411625" cy="387275"/>
          </a:xfrm>
        </p:grpSpPr>
        <p:sp>
          <p:nvSpPr>
            <p:cNvPr id="16" name="Google Shape;1179;p40">
              <a:extLst>
                <a:ext uri="{FF2B5EF4-FFF2-40B4-BE49-F238E27FC236}">
                  <a16:creationId xmlns:a16="http://schemas.microsoft.com/office/drawing/2014/main" id="{29E58410-ABD1-4662-8D89-7BD2376C4925}"/>
                </a:ext>
              </a:extLst>
            </p:cNvPr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80;p40">
              <a:extLst>
                <a:ext uri="{FF2B5EF4-FFF2-40B4-BE49-F238E27FC236}">
                  <a16:creationId xmlns:a16="http://schemas.microsoft.com/office/drawing/2014/main" id="{2792D277-3111-4D75-A289-86A7800DAEFE}"/>
                </a:ext>
              </a:extLst>
            </p:cNvPr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44056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02546" y="262025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Suggestions for further investigation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506865" y="1055170"/>
            <a:ext cx="4038681" cy="37047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Factors that drive new clients in 2013</a:t>
            </a:r>
          </a:p>
          <a:p>
            <a:r>
              <a:rPr lang="en-US" dirty="0"/>
              <a:t>Ideas for increasing frequency of orders such as coupons or events</a:t>
            </a:r>
          </a:p>
          <a:p>
            <a:r>
              <a:rPr lang="en-US" dirty="0"/>
              <a:t>Factors that lower order counts</a:t>
            </a:r>
          </a:p>
          <a:p>
            <a:pPr lvl="1"/>
            <a:r>
              <a:rPr lang="en-US" dirty="0"/>
              <a:t> Shipping process time</a:t>
            </a:r>
          </a:p>
          <a:p>
            <a:pPr lvl="1"/>
            <a:r>
              <a:rPr lang="en-US" dirty="0"/>
              <a:t>Sales divided into category</a:t>
            </a:r>
          </a:p>
          <a:p>
            <a:pPr lvl="1"/>
            <a:r>
              <a:rPr lang="en-US" dirty="0"/>
              <a:t>Sales divided into different regions</a:t>
            </a:r>
          </a:p>
          <a:p>
            <a:pPr marL="10160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82E60C-5BD4-4CCB-9723-4ED8485F3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418" y="1211780"/>
            <a:ext cx="4178377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974107"/>
      </p:ext>
    </p:extLst>
  </p:cSld>
  <p:clrMapOvr>
    <a:masterClrMapping/>
  </p:clrMapOvr>
</p:sld>
</file>

<file path=ppt/theme/theme1.xml><?xml version="1.0" encoding="utf-8"?>
<a:theme xmlns:a="http://schemas.openxmlformats.org/drawingml/2006/main" name="Thaliard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365</Words>
  <Application>Microsoft Office PowerPoint</Application>
  <PresentationFormat>On-screen Show (16:9)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Titillium Web ExtraLight</vt:lpstr>
      <vt:lpstr>Wingdings</vt:lpstr>
      <vt:lpstr>Titillium Web</vt:lpstr>
      <vt:lpstr>Thaliard template</vt:lpstr>
      <vt:lpstr>Exploring factors to increase sales </vt:lpstr>
      <vt:lpstr>Motivation: Total Revenue Change Over Years</vt:lpstr>
      <vt:lpstr> Total Spending per Order: Do customers spend more/less per order?</vt:lpstr>
      <vt:lpstr>Quantity per Order: Do customers order more/less quantity of a product per order?</vt:lpstr>
      <vt:lpstr>New Customers and Retention Rate</vt:lpstr>
      <vt:lpstr>Frequency of Orders</vt:lpstr>
      <vt:lpstr>Do discounts make people buy more in general?</vt:lpstr>
      <vt:lpstr>Summary</vt:lpstr>
      <vt:lpstr> Suggestions for further investigation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Yeonjoo Yoo</dc:creator>
  <cp:lastModifiedBy>Yeonjoo Yoo</cp:lastModifiedBy>
  <cp:revision>27</cp:revision>
  <dcterms:modified xsi:type="dcterms:W3CDTF">2019-09-17T02:56:22Z</dcterms:modified>
</cp:coreProperties>
</file>